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61" r:id="rId5"/>
    <p:sldId id="262" r:id="rId6"/>
    <p:sldId id="263" r:id="rId7"/>
    <p:sldId id="264" r:id="rId8"/>
    <p:sldId id="269" r:id="rId9"/>
    <p:sldId id="270" r:id="rId10"/>
    <p:sldId id="268" r:id="rId11"/>
    <p:sldId id="267" r:id="rId12"/>
    <p:sldId id="274" r:id="rId13"/>
    <p:sldId id="266" r:id="rId14"/>
    <p:sldId id="265" r:id="rId15"/>
    <p:sldId id="273" r:id="rId16"/>
    <p:sldId id="27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B779DD0-22D4-406C-93F8-EFA1676F1BF5}">
          <p14:sldIdLst>
            <p14:sldId id="261"/>
            <p14:sldId id="262"/>
            <p14:sldId id="263"/>
            <p14:sldId id="264"/>
            <p14:sldId id="269"/>
            <p14:sldId id="270"/>
            <p14:sldId id="268"/>
            <p14:sldId id="267"/>
            <p14:sldId id="274"/>
            <p14:sldId id="266"/>
            <p14:sldId id="265"/>
            <p14:sldId id="273"/>
            <p14:sldId id="27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2.png>
</file>

<file path=ppt/media/image3.jpeg>
</file>

<file path=ppt/media/image4.jp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5/13/2023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5/13/2023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5/13/2023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5/13/2023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5/13/2023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5/13/2023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5/13/2023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5/13/2023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5/13/2023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5/13/2023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5/13/2023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5/13/2023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5/13/2023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5/13/2023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5/13/2023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5/13/2023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5/13/2023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5/13/2023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5/13/2023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a:t>Airbus </a:t>
            </a:r>
            <a:r>
              <a:rPr lang="en-US" dirty="0" err="1"/>
              <a:t>Aerothon</a:t>
            </a:r>
            <a:r>
              <a:rPr lang="en-US" dirty="0"/>
              <a:t> 5.0</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Team: </a:t>
            </a:r>
            <a:r>
              <a:rPr lang="en-US" dirty="0" err="1"/>
              <a:t>kEDGY</a:t>
            </a:r>
            <a:endParaRPr lang="en-US"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1" name="Group 10">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6"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1"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6"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3"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8"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1F4D90F5-1C1B-AF4A-32CE-78072AEC3AFA}"/>
              </a:ext>
            </a:extLst>
          </p:cNvPr>
          <p:cNvSpPr>
            <a:spLocks noGrp="1"/>
          </p:cNvSpPr>
          <p:nvPr>
            <p:ph type="title"/>
          </p:nvPr>
        </p:nvSpPr>
        <p:spPr>
          <a:xfrm>
            <a:off x="8922724" y="1138265"/>
            <a:ext cx="3489569" cy="2396681"/>
          </a:xfrm>
        </p:spPr>
        <p:txBody>
          <a:bodyPr vert="horz" lIns="91440" tIns="45720" rIns="91440" bIns="45720" rtlCol="0" anchor="b">
            <a:normAutofit/>
          </a:bodyPr>
          <a:lstStyle/>
          <a:p>
            <a:r>
              <a:rPr lang="en-US" sz="4400" dirty="0"/>
              <a:t>Er diagram (part-1)</a:t>
            </a:r>
          </a:p>
        </p:txBody>
      </p:sp>
      <p:sp>
        <p:nvSpPr>
          <p:cNvPr id="67" name="Round Diagonal Corner Rectangle 6">
            <a:extLst>
              <a:ext uri="{FF2B5EF4-FFF2-40B4-BE49-F238E27FC236}">
                <a16:creationId xmlns:a16="http://schemas.microsoft.com/office/drawing/2014/main" id="{8B3F5CD4-CBC8-4A22-9DCC-0420CA28A0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2277E264-A139-2742-D4D9-1E56E07282AA}"/>
              </a:ext>
            </a:extLst>
          </p:cNvPr>
          <p:cNvPicPr>
            <a:picLocks noChangeAspect="1"/>
          </p:cNvPicPr>
          <p:nvPr/>
        </p:nvPicPr>
        <p:blipFill>
          <a:blip r:embed="rId4"/>
          <a:stretch>
            <a:fillRect/>
          </a:stretch>
        </p:blipFill>
        <p:spPr>
          <a:xfrm>
            <a:off x="195184" y="370770"/>
            <a:ext cx="8640401" cy="599828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874469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1" name="Group 10">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6"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1"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6"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3"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8"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831294ED-DC4A-55D2-4759-BBEB6FC6FA4B}"/>
              </a:ext>
            </a:extLst>
          </p:cNvPr>
          <p:cNvSpPr>
            <a:spLocks noGrp="1"/>
          </p:cNvSpPr>
          <p:nvPr>
            <p:ph type="title"/>
          </p:nvPr>
        </p:nvSpPr>
        <p:spPr>
          <a:xfrm>
            <a:off x="8686980" y="1359122"/>
            <a:ext cx="3489569" cy="2396681"/>
          </a:xfrm>
        </p:spPr>
        <p:txBody>
          <a:bodyPr vert="horz" lIns="91440" tIns="45720" rIns="91440" bIns="45720" rtlCol="0" anchor="b">
            <a:normAutofit/>
          </a:bodyPr>
          <a:lstStyle/>
          <a:p>
            <a:r>
              <a:rPr lang="en-US" sz="4400" dirty="0"/>
              <a:t>ER Diagram (part-2)</a:t>
            </a:r>
          </a:p>
        </p:txBody>
      </p:sp>
      <p:sp>
        <p:nvSpPr>
          <p:cNvPr id="67" name="Round Diagonal Corner Rectangle 6">
            <a:extLst>
              <a:ext uri="{FF2B5EF4-FFF2-40B4-BE49-F238E27FC236}">
                <a16:creationId xmlns:a16="http://schemas.microsoft.com/office/drawing/2014/main" id="{8B3F5CD4-CBC8-4A22-9DCC-0420CA28A0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AE99E158-53A3-8692-4A17-DD6F93B28E34}"/>
              </a:ext>
            </a:extLst>
          </p:cNvPr>
          <p:cNvPicPr>
            <a:picLocks noChangeAspect="1"/>
          </p:cNvPicPr>
          <p:nvPr/>
        </p:nvPicPr>
        <p:blipFill rotWithShape="1">
          <a:blip r:embed="rId4"/>
          <a:srcRect r="1850"/>
          <a:stretch/>
        </p:blipFill>
        <p:spPr>
          <a:xfrm>
            <a:off x="257175" y="299433"/>
            <a:ext cx="8358254" cy="625913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548311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ABD64-67D7-D2EB-E821-29B608995B20}"/>
              </a:ext>
            </a:extLst>
          </p:cNvPr>
          <p:cNvSpPr>
            <a:spLocks noGrp="1"/>
          </p:cNvSpPr>
          <p:nvPr>
            <p:ph type="title"/>
          </p:nvPr>
        </p:nvSpPr>
        <p:spPr/>
        <p:txBody>
          <a:bodyPr/>
          <a:lstStyle/>
          <a:p>
            <a:r>
              <a:rPr lang="en-US" dirty="0"/>
              <a:t>Increase scalability	</a:t>
            </a:r>
            <a:endParaRPr lang="en-IN" dirty="0"/>
          </a:p>
        </p:txBody>
      </p:sp>
      <p:sp>
        <p:nvSpPr>
          <p:cNvPr id="3" name="Content Placeholder 2">
            <a:extLst>
              <a:ext uri="{FF2B5EF4-FFF2-40B4-BE49-F238E27FC236}">
                <a16:creationId xmlns:a16="http://schemas.microsoft.com/office/drawing/2014/main" id="{8F32257A-FF19-2182-7C01-24E6A37FACDA}"/>
              </a:ext>
            </a:extLst>
          </p:cNvPr>
          <p:cNvSpPr>
            <a:spLocks noGrp="1"/>
          </p:cNvSpPr>
          <p:nvPr>
            <p:ph idx="1"/>
          </p:nvPr>
        </p:nvSpPr>
        <p:spPr/>
        <p:txBody>
          <a:bodyPr/>
          <a:lstStyle/>
          <a:p>
            <a:r>
              <a:rPr lang="en-US" dirty="0"/>
              <a:t>Introduce Caching</a:t>
            </a:r>
          </a:p>
          <a:p>
            <a:r>
              <a:rPr lang="en-US" dirty="0"/>
              <a:t>Replication of DB Server</a:t>
            </a:r>
          </a:p>
          <a:p>
            <a:r>
              <a:rPr lang="en-US" dirty="0"/>
              <a:t>User DB Indexing and DB Cluster Optimally</a:t>
            </a:r>
          </a:p>
          <a:p>
            <a:r>
              <a:rPr lang="en-US" dirty="0"/>
              <a:t>Use of Advance Data warehouse tool</a:t>
            </a:r>
          </a:p>
          <a:p>
            <a:pPr marL="0" indent="0">
              <a:buNone/>
            </a:pPr>
            <a:endParaRPr lang="en-US" dirty="0"/>
          </a:p>
          <a:p>
            <a:endParaRPr lang="en-IN" dirty="0"/>
          </a:p>
        </p:txBody>
      </p:sp>
    </p:spTree>
    <p:extLst>
      <p:ext uri="{BB962C8B-B14F-4D97-AF65-F5344CB8AC3E}">
        <p14:creationId xmlns:p14="http://schemas.microsoft.com/office/powerpoint/2010/main" val="1780557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50C99-4B9F-6FA8-6402-7AB01E9B8D06}"/>
              </a:ext>
            </a:extLst>
          </p:cNvPr>
          <p:cNvSpPr>
            <a:spLocks noGrp="1"/>
          </p:cNvSpPr>
          <p:nvPr>
            <p:ph type="title"/>
          </p:nvPr>
        </p:nvSpPr>
        <p:spPr/>
        <p:txBody>
          <a:bodyPr/>
          <a:lstStyle/>
          <a:p>
            <a:pPr algn="ctr"/>
            <a:r>
              <a:rPr lang="en-US" dirty="0"/>
              <a:t>Thank You	</a:t>
            </a:r>
            <a:endParaRPr lang="en-IN" dirty="0"/>
          </a:p>
        </p:txBody>
      </p:sp>
      <p:sp>
        <p:nvSpPr>
          <p:cNvPr id="3" name="Content Placeholder 2">
            <a:extLst>
              <a:ext uri="{FF2B5EF4-FFF2-40B4-BE49-F238E27FC236}">
                <a16:creationId xmlns:a16="http://schemas.microsoft.com/office/drawing/2014/main" id="{44F49BDE-9289-EF0B-1538-F20DDC16A15D}"/>
              </a:ext>
            </a:extLst>
          </p:cNvPr>
          <p:cNvSpPr>
            <a:spLocks noGrp="1"/>
          </p:cNvSpPr>
          <p:nvPr>
            <p:ph idx="1"/>
          </p:nvPr>
        </p:nvSpPr>
        <p:spPr/>
        <p:txBody>
          <a:bodyPr/>
          <a:lstStyle/>
          <a:p>
            <a:pPr marL="0" indent="0">
              <a:buNone/>
            </a:pPr>
            <a:r>
              <a:rPr lang="en-US" dirty="0">
                <a:latin typeface="+mj-lt"/>
              </a:rPr>
              <a:t>Team Member</a:t>
            </a:r>
          </a:p>
          <a:p>
            <a:pPr marL="457200" indent="-457200">
              <a:buAutoNum type="arabicPeriod"/>
            </a:pPr>
            <a:r>
              <a:rPr lang="en-US" dirty="0">
                <a:latin typeface="+mj-lt"/>
              </a:rPr>
              <a:t>Aakarshak</a:t>
            </a:r>
          </a:p>
          <a:p>
            <a:pPr marL="457200" indent="-457200">
              <a:buAutoNum type="arabicPeriod"/>
            </a:pPr>
            <a:r>
              <a:rPr lang="en-US" dirty="0">
                <a:latin typeface="+mj-lt"/>
              </a:rPr>
              <a:t>Abhijay Tyagi</a:t>
            </a:r>
          </a:p>
          <a:p>
            <a:pPr marL="457200" indent="-457200">
              <a:buAutoNum type="arabicPeriod"/>
            </a:pPr>
            <a:r>
              <a:rPr lang="en-US" dirty="0">
                <a:latin typeface="+mj-lt"/>
              </a:rPr>
              <a:t>Kshitij</a:t>
            </a:r>
          </a:p>
          <a:p>
            <a:pPr marL="457200" indent="-457200">
              <a:buAutoNum type="arabicPeriod"/>
            </a:pPr>
            <a:r>
              <a:rPr lang="en-US" dirty="0">
                <a:latin typeface="+mj-lt"/>
              </a:rPr>
              <a:t>Siddharth</a:t>
            </a:r>
          </a:p>
          <a:p>
            <a:pPr marL="457200" indent="-457200">
              <a:buAutoNum type="arabicPeriod"/>
            </a:pPr>
            <a:r>
              <a:rPr lang="en-US" dirty="0" err="1">
                <a:latin typeface="+mj-lt"/>
              </a:rPr>
              <a:t>Sumukh</a:t>
            </a:r>
            <a:endParaRPr lang="en-IN" dirty="0">
              <a:latin typeface="+mj-lt"/>
            </a:endParaRPr>
          </a:p>
        </p:txBody>
      </p:sp>
    </p:spTree>
    <p:extLst>
      <p:ext uri="{BB962C8B-B14F-4D97-AF65-F5344CB8AC3E}">
        <p14:creationId xmlns:p14="http://schemas.microsoft.com/office/powerpoint/2010/main" val="2138241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dirty="0"/>
              <a:t>What’s being discussed</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2249487"/>
            <a:ext cx="3084892" cy="3541714"/>
          </a:xfrm>
        </p:spPr>
        <p:txBody>
          <a:bodyPr>
            <a:normAutofit/>
          </a:bodyPr>
          <a:lstStyle/>
          <a:p>
            <a:pPr>
              <a:lnSpc>
                <a:spcPct val="110000"/>
              </a:lnSpc>
            </a:pPr>
            <a:r>
              <a:rPr lang="en-US" sz="2000" dirty="0"/>
              <a:t>The problem statement</a:t>
            </a:r>
          </a:p>
          <a:p>
            <a:pPr>
              <a:lnSpc>
                <a:spcPct val="110000"/>
              </a:lnSpc>
            </a:pPr>
            <a:r>
              <a:rPr lang="en-US" sz="2000" dirty="0"/>
              <a:t>The proposed approach</a:t>
            </a:r>
          </a:p>
          <a:p>
            <a:pPr>
              <a:lnSpc>
                <a:spcPct val="110000"/>
              </a:lnSpc>
            </a:pPr>
            <a:r>
              <a:rPr lang="en-US" sz="2000" dirty="0"/>
              <a:t>ER diagram and analyses</a:t>
            </a:r>
          </a:p>
          <a:p>
            <a:pPr>
              <a:lnSpc>
                <a:spcPct val="110000"/>
              </a:lnSpc>
            </a:pPr>
            <a:r>
              <a:rPr lang="en-US" sz="2000" dirty="0"/>
              <a:t>Flow Chart</a:t>
            </a: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88957-240E-570E-7A22-E47C35EF6185}"/>
              </a:ext>
            </a:extLst>
          </p:cNvPr>
          <p:cNvSpPr>
            <a:spLocks noGrp="1"/>
          </p:cNvSpPr>
          <p:nvPr>
            <p:ph type="title"/>
          </p:nvPr>
        </p:nvSpPr>
        <p:spPr>
          <a:xfrm>
            <a:off x="1141413" y="327514"/>
            <a:ext cx="9905998" cy="1478570"/>
          </a:xfrm>
        </p:spPr>
        <p:txBody>
          <a:bodyPr/>
          <a:lstStyle/>
          <a:p>
            <a:r>
              <a:rPr lang="en-IN" dirty="0"/>
              <a:t>A brief summary</a:t>
            </a:r>
          </a:p>
        </p:txBody>
      </p:sp>
      <p:sp>
        <p:nvSpPr>
          <p:cNvPr id="3" name="Content Placeholder 2">
            <a:extLst>
              <a:ext uri="{FF2B5EF4-FFF2-40B4-BE49-F238E27FC236}">
                <a16:creationId xmlns:a16="http://schemas.microsoft.com/office/drawing/2014/main" id="{90BA4985-D3FE-FB15-FFB4-DD15469FBBBA}"/>
              </a:ext>
            </a:extLst>
          </p:cNvPr>
          <p:cNvSpPr>
            <a:spLocks noGrp="1"/>
          </p:cNvSpPr>
          <p:nvPr>
            <p:ph idx="1"/>
          </p:nvPr>
        </p:nvSpPr>
        <p:spPr>
          <a:xfrm>
            <a:off x="1141413" y="1806084"/>
            <a:ext cx="9905999" cy="3541714"/>
          </a:xfrm>
        </p:spPr>
        <p:txBody>
          <a:bodyPr>
            <a:noAutofit/>
          </a:bodyPr>
          <a:lstStyle/>
          <a:p>
            <a:pPr marL="0" indent="0">
              <a:buNone/>
            </a:pPr>
            <a:r>
              <a:rPr lang="en-US" sz="2000" b="0" i="0" dirty="0">
                <a:effectLst/>
                <a:latin typeface="+mj-lt"/>
              </a:rPr>
              <a:t>In the given scenario, a washing machine manufacturing company produces a lot of washing machines with different models and types, and each type requires different logistics and technology, and is manufactured in different parts of the world. The different departments within the company generate a lot of data related to supply chain, planning, execution, and forecasting, which results in a lot of redundant intermediate data being produced. This intermediate data is without any authenticity, consumes a lot of space, and creates sustainability issues. The solution proposed is to implement a centralized data platform that acts as a single source of truth for all data related to the manufacturing process, uses real-time data feeds and batch processing to aggregate data, implements a data governance framework, and uses advanced analytics techniques to optimize the manufacturing process and improve forecasting accuracy. This solution would improve the sustainability of the approach to data usage across different departments and manufacturing units.</a:t>
            </a:r>
            <a:endParaRPr lang="en-IN" sz="2000" dirty="0">
              <a:latin typeface="+mj-lt"/>
            </a:endParaRPr>
          </a:p>
        </p:txBody>
      </p:sp>
    </p:spTree>
    <p:extLst>
      <p:ext uri="{BB962C8B-B14F-4D97-AF65-F5344CB8AC3E}">
        <p14:creationId xmlns:p14="http://schemas.microsoft.com/office/powerpoint/2010/main" val="6123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69F9A-693A-7D3D-F3C3-3180BECBDBDE}"/>
              </a:ext>
            </a:extLst>
          </p:cNvPr>
          <p:cNvSpPr>
            <a:spLocks noGrp="1"/>
          </p:cNvSpPr>
          <p:nvPr>
            <p:ph type="title"/>
          </p:nvPr>
        </p:nvSpPr>
        <p:spPr/>
        <p:txBody>
          <a:bodyPr/>
          <a:lstStyle/>
          <a:p>
            <a:r>
              <a:rPr lang="en-IN" dirty="0"/>
              <a:t>Possible solution</a:t>
            </a:r>
          </a:p>
        </p:txBody>
      </p:sp>
      <p:sp>
        <p:nvSpPr>
          <p:cNvPr id="3" name="Content Placeholder 2">
            <a:extLst>
              <a:ext uri="{FF2B5EF4-FFF2-40B4-BE49-F238E27FC236}">
                <a16:creationId xmlns:a16="http://schemas.microsoft.com/office/drawing/2014/main" id="{A5CE06E9-7718-C74A-3449-3A4F018A4DA3}"/>
              </a:ext>
            </a:extLst>
          </p:cNvPr>
          <p:cNvSpPr>
            <a:spLocks noGrp="1"/>
          </p:cNvSpPr>
          <p:nvPr>
            <p:ph idx="1"/>
          </p:nvPr>
        </p:nvSpPr>
        <p:spPr/>
        <p:txBody>
          <a:bodyPr>
            <a:normAutofit/>
          </a:bodyPr>
          <a:lstStyle/>
          <a:p>
            <a:pPr marL="0" indent="0">
              <a:buNone/>
            </a:pPr>
            <a:r>
              <a:rPr lang="en-US" sz="2000" b="0" i="0" dirty="0">
                <a:effectLst/>
                <a:latin typeface="+mj-lt"/>
              </a:rPr>
              <a:t>To reduce the amount of redundant intermediate data generated in a manufacturing supply chain, a centralized data platform could be implemented. This platform would act as a single source of truth for all relevant data and would use real-time data feeds and batch processing to collect and aggregate data from different sources. A data governance framework could be implemented to define ownership, access, and usage policies, and advanced analytics techniques could be used to optimize the manufacturing process and improve forecasting accuracy. Overall, the centralized data platform would improve the sustainability of the approach to data usage across different departments and manufacturing units.</a:t>
            </a:r>
            <a:endParaRPr lang="en-IN" sz="2000" dirty="0">
              <a:latin typeface="+mj-lt"/>
            </a:endParaRPr>
          </a:p>
        </p:txBody>
      </p:sp>
    </p:spTree>
    <p:extLst>
      <p:ext uri="{BB962C8B-B14F-4D97-AF65-F5344CB8AC3E}">
        <p14:creationId xmlns:p14="http://schemas.microsoft.com/office/powerpoint/2010/main" val="2878606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E2364-E9ED-3213-2286-0C092B8703BB}"/>
              </a:ext>
            </a:extLst>
          </p:cNvPr>
          <p:cNvSpPr>
            <a:spLocks noGrp="1"/>
          </p:cNvSpPr>
          <p:nvPr>
            <p:ph type="title"/>
          </p:nvPr>
        </p:nvSpPr>
        <p:spPr>
          <a:xfrm>
            <a:off x="1143000" y="849086"/>
            <a:ext cx="9905998" cy="1478570"/>
          </a:xfrm>
        </p:spPr>
        <p:txBody>
          <a:bodyPr/>
          <a:lstStyle/>
          <a:p>
            <a:r>
              <a:rPr lang="en-IN" dirty="0"/>
              <a:t>Understanding the dataset</a:t>
            </a:r>
          </a:p>
        </p:txBody>
      </p:sp>
      <p:sp>
        <p:nvSpPr>
          <p:cNvPr id="3" name="Content Placeholder 2">
            <a:extLst>
              <a:ext uri="{FF2B5EF4-FFF2-40B4-BE49-F238E27FC236}">
                <a16:creationId xmlns:a16="http://schemas.microsoft.com/office/drawing/2014/main" id="{8F3600B0-4991-449B-E1E7-B6652E88F8B5}"/>
              </a:ext>
            </a:extLst>
          </p:cNvPr>
          <p:cNvSpPr>
            <a:spLocks noGrp="1"/>
          </p:cNvSpPr>
          <p:nvPr>
            <p:ph idx="1"/>
          </p:nvPr>
        </p:nvSpPr>
        <p:spPr>
          <a:xfrm>
            <a:off x="1143000" y="2607573"/>
            <a:ext cx="9905999" cy="3401341"/>
          </a:xfrm>
        </p:spPr>
        <p:txBody>
          <a:bodyPr>
            <a:normAutofit/>
          </a:bodyPr>
          <a:lstStyle/>
          <a:p>
            <a:pPr marL="0" indent="0">
              <a:buNone/>
            </a:pPr>
            <a:r>
              <a:rPr lang="en-US" sz="2000" dirty="0"/>
              <a:t>The relations between the three datasets:</a:t>
            </a:r>
          </a:p>
          <a:p>
            <a:pPr marL="457200" indent="-457200">
              <a:buAutoNum type="arabicPeriod"/>
            </a:pPr>
            <a:r>
              <a:rPr lang="en-US" sz="2000" dirty="0"/>
              <a:t>The first dataset contains information about the items that are used in the production process.</a:t>
            </a:r>
          </a:p>
          <a:p>
            <a:pPr marL="457200" indent="-457200">
              <a:buAutoNum type="arabicPeriod"/>
            </a:pPr>
            <a:r>
              <a:rPr lang="en-US" sz="2000" dirty="0"/>
              <a:t>The second dataset contains information about the assemblies that are created in the production process.</a:t>
            </a:r>
          </a:p>
          <a:p>
            <a:pPr marL="457200" indent="-457200">
              <a:buAutoNum type="arabicPeriod"/>
            </a:pPr>
            <a:r>
              <a:rPr lang="en-US" sz="2000" dirty="0"/>
              <a:t>The third dataset contains information about the processes that are used in the production process.</a:t>
            </a:r>
          </a:p>
          <a:p>
            <a:pPr marL="0" indent="0">
              <a:buNone/>
            </a:pPr>
            <a:endParaRPr lang="en-US" sz="2000" dirty="0"/>
          </a:p>
          <a:p>
            <a:pPr marL="0" indent="0">
              <a:buNone/>
            </a:pPr>
            <a:endParaRPr lang="en-US" sz="2000" dirty="0"/>
          </a:p>
          <a:p>
            <a:pPr marL="0" indent="0">
              <a:buNone/>
            </a:pPr>
            <a:endParaRPr lang="en-IN" dirty="0"/>
          </a:p>
        </p:txBody>
      </p:sp>
    </p:spTree>
    <p:extLst>
      <p:ext uri="{BB962C8B-B14F-4D97-AF65-F5344CB8AC3E}">
        <p14:creationId xmlns:p14="http://schemas.microsoft.com/office/powerpoint/2010/main" val="3283727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07EE09-6986-C4BA-991E-7C554BB22A35}"/>
              </a:ext>
            </a:extLst>
          </p:cNvPr>
          <p:cNvSpPr>
            <a:spLocks noGrp="1"/>
          </p:cNvSpPr>
          <p:nvPr>
            <p:ph idx="1"/>
          </p:nvPr>
        </p:nvSpPr>
        <p:spPr>
          <a:xfrm>
            <a:off x="1143000" y="644622"/>
            <a:ext cx="9905999" cy="5448268"/>
          </a:xfrm>
        </p:spPr>
        <p:txBody>
          <a:bodyPr>
            <a:noAutofit/>
          </a:bodyPr>
          <a:lstStyle/>
          <a:p>
            <a:pPr marL="0" indent="0">
              <a:buNone/>
            </a:pPr>
            <a:r>
              <a:rPr lang="en-US" sz="2000" dirty="0"/>
              <a:t>By combining these three datasets, we can get a more complete picture of the production process. For example, we can see which items are used in which assemblies, and which processes are used to create each assembly. This information can be used to improve the efficiency and quality of the production process.</a:t>
            </a:r>
          </a:p>
          <a:p>
            <a:pPr marL="0" indent="0">
              <a:buNone/>
            </a:pPr>
            <a:r>
              <a:rPr lang="en-US" sz="2000" dirty="0"/>
              <a:t>Let us now examine some specific examples of how these relations can be used:</a:t>
            </a:r>
          </a:p>
          <a:p>
            <a:pPr marL="457200" indent="-457200">
              <a:buAutoNum type="arabicPeriod"/>
            </a:pPr>
            <a:r>
              <a:rPr lang="en-US" sz="2000" dirty="0"/>
              <a:t>We can use the information in the first dataset to identify items that are frequently used in multiple assemblies. This information can be used to reduce the amount of inventory that is needed.</a:t>
            </a:r>
          </a:p>
          <a:p>
            <a:pPr marL="457200" indent="-457200">
              <a:buAutoNum type="arabicPeriod"/>
            </a:pPr>
            <a:r>
              <a:rPr lang="en-US" sz="2000" dirty="0"/>
              <a:t>We can use the information in the second dataset to identify assemblies that are frequently created. This information can be used to optimize the production process by scheduling the creation of these assemblies at times when the machines are available.</a:t>
            </a:r>
          </a:p>
          <a:p>
            <a:pPr marL="457200" indent="-457200">
              <a:buAutoNum type="arabicPeriod"/>
            </a:pPr>
            <a:r>
              <a:rPr lang="en-US" sz="2000" dirty="0"/>
              <a:t>We can use the information in the third dataset to identify processes that are taking longer than expected. This information can be used to identify bottlenecks in the production process and to take steps to improve efficiency.</a:t>
            </a:r>
            <a:endParaRPr lang="en-IN" sz="2000" dirty="0"/>
          </a:p>
        </p:txBody>
      </p:sp>
    </p:spTree>
    <p:extLst>
      <p:ext uri="{BB962C8B-B14F-4D97-AF65-F5344CB8AC3E}">
        <p14:creationId xmlns:p14="http://schemas.microsoft.com/office/powerpoint/2010/main" val="909266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440C4-C0A4-7005-1A6A-10BAAA16B5B5}"/>
              </a:ext>
            </a:extLst>
          </p:cNvPr>
          <p:cNvSpPr>
            <a:spLocks noGrp="1"/>
          </p:cNvSpPr>
          <p:nvPr>
            <p:ph type="title"/>
          </p:nvPr>
        </p:nvSpPr>
        <p:spPr/>
        <p:txBody>
          <a:bodyPr/>
          <a:lstStyle/>
          <a:p>
            <a:r>
              <a:rPr lang="en-IN" dirty="0"/>
              <a:t>The need for standardization</a:t>
            </a:r>
          </a:p>
        </p:txBody>
      </p:sp>
      <p:sp>
        <p:nvSpPr>
          <p:cNvPr id="3" name="Content Placeholder 2">
            <a:extLst>
              <a:ext uri="{FF2B5EF4-FFF2-40B4-BE49-F238E27FC236}">
                <a16:creationId xmlns:a16="http://schemas.microsoft.com/office/drawing/2014/main" id="{8CAD8CF8-F576-004A-C54D-A3D984414CD7}"/>
              </a:ext>
            </a:extLst>
          </p:cNvPr>
          <p:cNvSpPr>
            <a:spLocks noGrp="1"/>
          </p:cNvSpPr>
          <p:nvPr>
            <p:ph idx="1"/>
          </p:nvPr>
        </p:nvSpPr>
        <p:spPr>
          <a:xfrm>
            <a:off x="1141412" y="2249486"/>
            <a:ext cx="9905999" cy="3989995"/>
          </a:xfrm>
        </p:spPr>
        <p:txBody>
          <a:bodyPr>
            <a:normAutofit/>
          </a:bodyPr>
          <a:lstStyle/>
          <a:p>
            <a:pPr marL="0" indent="0">
              <a:buNone/>
            </a:pPr>
            <a:r>
              <a:rPr lang="en-IN" sz="2000" dirty="0">
                <a:latin typeface="+mj-lt"/>
              </a:rPr>
              <a:t>In and of itself, the data is all over the place, arranged in a chaotic manner.</a:t>
            </a:r>
          </a:p>
          <a:p>
            <a:pPr marL="0" indent="0" algn="l">
              <a:buNone/>
            </a:pPr>
            <a:r>
              <a:rPr lang="en-US" sz="2000" b="0" i="0" dirty="0">
                <a:effectLst/>
                <a:latin typeface="+mj-lt"/>
              </a:rPr>
              <a:t>Standardization of data is a process of transforming data into a common format or scale, which allows for easier comparison and analysis. It involves converting data into a consistent format, which could be based on units of measurement, currency, or any other relevant standards. The goal of standardization is to ensure that the data is uniform, consistent, and comparable, regardless of the source or format in which it was originally collected. It is commonly used in data analysis and machine learning to prepare data for modeling and to compare different variables across datasets.</a:t>
            </a:r>
          </a:p>
          <a:p>
            <a:pPr marL="0" indent="0">
              <a:buNone/>
            </a:pPr>
            <a:br>
              <a:rPr lang="en-US" sz="1600" dirty="0"/>
            </a:br>
            <a:endParaRPr lang="en-IN" sz="2000" dirty="0"/>
          </a:p>
        </p:txBody>
      </p:sp>
    </p:spTree>
    <p:extLst>
      <p:ext uri="{BB962C8B-B14F-4D97-AF65-F5344CB8AC3E}">
        <p14:creationId xmlns:p14="http://schemas.microsoft.com/office/powerpoint/2010/main" val="2136172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2A877-5AAB-D553-4C35-91DE432ACA52}"/>
              </a:ext>
            </a:extLst>
          </p:cNvPr>
          <p:cNvSpPr>
            <a:spLocks noGrp="1"/>
          </p:cNvSpPr>
          <p:nvPr>
            <p:ph type="title"/>
          </p:nvPr>
        </p:nvSpPr>
        <p:spPr>
          <a:xfrm>
            <a:off x="1141413" y="0"/>
            <a:ext cx="9905998" cy="1478570"/>
          </a:xfrm>
        </p:spPr>
        <p:txBody>
          <a:bodyPr/>
          <a:lstStyle/>
          <a:p>
            <a:r>
              <a:rPr lang="en-IN" dirty="0"/>
              <a:t>The fix: normalization</a:t>
            </a:r>
          </a:p>
        </p:txBody>
      </p:sp>
      <p:sp>
        <p:nvSpPr>
          <p:cNvPr id="3" name="Content Placeholder 2">
            <a:extLst>
              <a:ext uri="{FF2B5EF4-FFF2-40B4-BE49-F238E27FC236}">
                <a16:creationId xmlns:a16="http://schemas.microsoft.com/office/drawing/2014/main" id="{1D3F8318-790C-4DFA-4108-18A024AA8855}"/>
              </a:ext>
            </a:extLst>
          </p:cNvPr>
          <p:cNvSpPr>
            <a:spLocks noGrp="1"/>
          </p:cNvSpPr>
          <p:nvPr>
            <p:ph idx="1"/>
          </p:nvPr>
        </p:nvSpPr>
        <p:spPr>
          <a:xfrm>
            <a:off x="1141413" y="1478570"/>
            <a:ext cx="9905999" cy="3541714"/>
          </a:xfrm>
        </p:spPr>
        <p:txBody>
          <a:bodyPr>
            <a:normAutofit fontScale="92500" lnSpcReduction="20000"/>
          </a:bodyPr>
          <a:lstStyle/>
          <a:p>
            <a:pPr marL="0" indent="0" algn="l">
              <a:buNone/>
            </a:pPr>
            <a:r>
              <a:rPr lang="en-US" sz="2200" b="0" i="0" dirty="0">
                <a:effectLst/>
                <a:latin typeface="+mj-lt"/>
              </a:rPr>
              <a:t>Normalization of data is an important process in data management and analysis because it ensures that data is organized and stored in a consistent and standardized manner. There are several reasons why normalization is important:</a:t>
            </a:r>
          </a:p>
          <a:p>
            <a:pPr marL="457200" indent="-457200" algn="l">
              <a:buAutoNum type="arabicPeriod"/>
            </a:pPr>
            <a:r>
              <a:rPr lang="en-US" sz="2200" dirty="0">
                <a:latin typeface="+mj-lt"/>
              </a:rPr>
              <a:t>Reducing data redundancy</a:t>
            </a:r>
          </a:p>
          <a:p>
            <a:pPr marL="457200" indent="-457200" algn="l">
              <a:buAutoNum type="arabicPeriod"/>
            </a:pPr>
            <a:r>
              <a:rPr lang="en-US" sz="2200" b="0" i="0" dirty="0">
                <a:effectLst/>
                <a:latin typeface="+mj-lt"/>
              </a:rPr>
              <a:t>Improving data integrity</a:t>
            </a:r>
          </a:p>
          <a:p>
            <a:pPr marL="457200" indent="-457200" algn="l">
              <a:buAutoNum type="arabicPeriod"/>
            </a:pPr>
            <a:r>
              <a:rPr lang="en-US" sz="2200" b="0" i="0" dirty="0">
                <a:effectLst/>
                <a:latin typeface="+mj-lt"/>
              </a:rPr>
              <a:t>Facilitating data analysis</a:t>
            </a:r>
          </a:p>
          <a:p>
            <a:pPr marL="457200" indent="-457200" algn="l">
              <a:buAutoNum type="arabicPeriod"/>
            </a:pPr>
            <a:r>
              <a:rPr lang="en-US" sz="2200" b="0" i="0" dirty="0">
                <a:effectLst/>
                <a:latin typeface="+mj-lt"/>
              </a:rPr>
              <a:t>Enhancing data security</a:t>
            </a:r>
          </a:p>
          <a:p>
            <a:pPr marL="0" indent="0">
              <a:buNone/>
            </a:pPr>
            <a:br>
              <a:rPr lang="en-US" b="0" i="0" dirty="0">
                <a:effectLst/>
                <a:latin typeface="Söhne"/>
              </a:rPr>
            </a:br>
            <a:endParaRPr lang="en-IN" dirty="0"/>
          </a:p>
        </p:txBody>
      </p:sp>
    </p:spTree>
    <p:extLst>
      <p:ext uri="{BB962C8B-B14F-4D97-AF65-F5344CB8AC3E}">
        <p14:creationId xmlns:p14="http://schemas.microsoft.com/office/powerpoint/2010/main" val="236904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9802012-6083-C5CE-BCAF-1206B8602D12}"/>
              </a:ext>
            </a:extLst>
          </p:cNvPr>
          <p:cNvPicPr>
            <a:picLocks noChangeAspect="1"/>
          </p:cNvPicPr>
          <p:nvPr/>
        </p:nvPicPr>
        <p:blipFill>
          <a:blip r:embed="rId2"/>
          <a:stretch>
            <a:fillRect/>
          </a:stretch>
        </p:blipFill>
        <p:spPr>
          <a:xfrm>
            <a:off x="101584" y="481289"/>
            <a:ext cx="5153025" cy="4772025"/>
          </a:xfrm>
          <a:prstGeom prst="rect">
            <a:avLst/>
          </a:prstGeom>
        </p:spPr>
      </p:pic>
      <p:pic>
        <p:nvPicPr>
          <p:cNvPr id="11" name="Picture 10">
            <a:extLst>
              <a:ext uri="{FF2B5EF4-FFF2-40B4-BE49-F238E27FC236}">
                <a16:creationId xmlns:a16="http://schemas.microsoft.com/office/drawing/2014/main" id="{2697031C-33DD-ED86-28D2-B29CC0F56F72}"/>
              </a:ext>
            </a:extLst>
          </p:cNvPr>
          <p:cNvPicPr>
            <a:picLocks noChangeAspect="1"/>
          </p:cNvPicPr>
          <p:nvPr/>
        </p:nvPicPr>
        <p:blipFill>
          <a:blip r:embed="rId3"/>
          <a:stretch>
            <a:fillRect/>
          </a:stretch>
        </p:blipFill>
        <p:spPr>
          <a:xfrm>
            <a:off x="5418753" y="481289"/>
            <a:ext cx="6772275" cy="4772025"/>
          </a:xfrm>
          <a:prstGeom prst="rect">
            <a:avLst/>
          </a:prstGeom>
        </p:spPr>
      </p:pic>
      <p:sp>
        <p:nvSpPr>
          <p:cNvPr id="12" name="Title 1">
            <a:extLst>
              <a:ext uri="{FF2B5EF4-FFF2-40B4-BE49-F238E27FC236}">
                <a16:creationId xmlns:a16="http://schemas.microsoft.com/office/drawing/2014/main" id="{C91C51BB-BC79-3F31-6309-E50C57041982}"/>
              </a:ext>
            </a:extLst>
          </p:cNvPr>
          <p:cNvSpPr>
            <a:spLocks noGrp="1"/>
          </p:cNvSpPr>
          <p:nvPr>
            <p:ph type="title"/>
          </p:nvPr>
        </p:nvSpPr>
        <p:spPr>
          <a:xfrm>
            <a:off x="962718" y="5450889"/>
            <a:ext cx="3489569" cy="772357"/>
          </a:xfrm>
        </p:spPr>
        <p:txBody>
          <a:bodyPr vert="horz" lIns="91440" tIns="45720" rIns="91440" bIns="45720" rtlCol="0" anchor="b">
            <a:normAutofit/>
          </a:bodyPr>
          <a:lstStyle/>
          <a:p>
            <a:r>
              <a:rPr lang="en-US" sz="4400" dirty="0"/>
              <a:t>Flow Chart</a:t>
            </a:r>
          </a:p>
        </p:txBody>
      </p:sp>
      <p:sp>
        <p:nvSpPr>
          <p:cNvPr id="13" name="Title 1">
            <a:extLst>
              <a:ext uri="{FF2B5EF4-FFF2-40B4-BE49-F238E27FC236}">
                <a16:creationId xmlns:a16="http://schemas.microsoft.com/office/drawing/2014/main" id="{932F8692-5E27-52A1-BF8D-51268D3AA71C}"/>
              </a:ext>
            </a:extLst>
          </p:cNvPr>
          <p:cNvSpPr txBox="1">
            <a:spLocks/>
          </p:cNvSpPr>
          <p:nvPr/>
        </p:nvSpPr>
        <p:spPr>
          <a:xfrm>
            <a:off x="7060105" y="5450888"/>
            <a:ext cx="3489569" cy="772357"/>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sz="4400" dirty="0"/>
              <a:t>Hierarchy chart</a:t>
            </a:r>
          </a:p>
        </p:txBody>
      </p:sp>
    </p:spTree>
    <p:extLst>
      <p:ext uri="{BB962C8B-B14F-4D97-AF65-F5344CB8AC3E}">
        <p14:creationId xmlns:p14="http://schemas.microsoft.com/office/powerpoint/2010/main" val="2358724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400"/>
                                        <p:tgtEl>
                                          <p:spTgt spid="12"/>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13"/>
                                        </p:tgtEl>
                                        <p:attrNameLst>
                                          <p:attrName>style.visibility</p:attrName>
                                        </p:attrNameLst>
                                      </p:cBhvr>
                                      <p:to>
                                        <p:strVal val="visible"/>
                                      </p:to>
                                    </p:set>
                                    <p:animEffect transition="in" filter="fade">
                                      <p:cBhvr>
                                        <p:cTn id="10" dur="4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63</TotalTime>
  <Words>787</Words>
  <Application>Microsoft Office PowerPoint</Application>
  <PresentationFormat>Widescreen</PresentationFormat>
  <Paragraphs>49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Söhne</vt:lpstr>
      <vt:lpstr>Tw Cen MT</vt:lpstr>
      <vt:lpstr>Circuit</vt:lpstr>
      <vt:lpstr>Airbus Aerothon 5.0</vt:lpstr>
      <vt:lpstr>What’s being discussed</vt:lpstr>
      <vt:lpstr>A brief summary</vt:lpstr>
      <vt:lpstr>Possible solution</vt:lpstr>
      <vt:lpstr>Understanding the dataset</vt:lpstr>
      <vt:lpstr>PowerPoint Presentation</vt:lpstr>
      <vt:lpstr>The need for standardization</vt:lpstr>
      <vt:lpstr>The fix: normalization</vt:lpstr>
      <vt:lpstr>Flow Chart</vt:lpstr>
      <vt:lpstr>Er diagram (part-1)</vt:lpstr>
      <vt:lpstr>ER Diagram (part-2)</vt:lpstr>
      <vt:lpstr>Increase scalability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Aerothon 5.0</dc:title>
  <dc:creator>Sumukh</dc:creator>
  <cp:lastModifiedBy>Aakarshak Arora</cp:lastModifiedBy>
  <cp:revision>9</cp:revision>
  <dcterms:created xsi:type="dcterms:W3CDTF">2023-05-13T02:40:17Z</dcterms:created>
  <dcterms:modified xsi:type="dcterms:W3CDTF">2023-05-13T09:26:22Z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